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4"/>
  </p:notesMasterIdLst>
  <p:sldIdLst>
    <p:sldId id="322" r:id="rId2"/>
    <p:sldId id="301" r:id="rId3"/>
    <p:sldId id="302" r:id="rId4"/>
    <p:sldId id="32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24" r:id="rId13"/>
    <p:sldId id="311" r:id="rId14"/>
    <p:sldId id="332" r:id="rId15"/>
    <p:sldId id="328" r:id="rId16"/>
    <p:sldId id="316" r:id="rId17"/>
    <p:sldId id="331" r:id="rId18"/>
    <p:sldId id="330" r:id="rId19"/>
    <p:sldId id="329" r:id="rId20"/>
    <p:sldId id="318" r:id="rId21"/>
    <p:sldId id="320" r:id="rId22"/>
    <p:sldId id="321" r:id="rId23"/>
  </p:sldIdLst>
  <p:sldSz cx="9144000" cy="6858000" type="screen4x3"/>
  <p:notesSz cx="6865938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Byeng Dong Youn SHRM" initials="BDYS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D7"/>
    <a:srgbClr val="44546A"/>
    <a:srgbClr val="FFFFFF"/>
    <a:srgbClr val="990033"/>
    <a:srgbClr val="002060"/>
    <a:srgbClr val="2B416E"/>
    <a:srgbClr val="0EBDC6"/>
    <a:srgbClr val="888983"/>
    <a:srgbClr val="777872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78656" autoAdjust="0"/>
  </p:normalViewPr>
  <p:slideViewPr>
    <p:cSldViewPr snapToGrid="0">
      <p:cViewPr varScale="1">
        <p:scale>
          <a:sx n="75" d="100"/>
          <a:sy n="75" d="100"/>
        </p:scale>
        <p:origin x="78" y="312"/>
      </p:cViewPr>
      <p:guideLst>
        <p:guide orient="horz" pos="2160"/>
        <p:guide pos="2880"/>
        <p:guide orient="horz" pos="4088"/>
        <p:guide pos="158"/>
        <p:guide pos="5602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560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560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r">
              <a:defRPr sz="1300"/>
            </a:lvl1pPr>
          </a:lstStyle>
          <a:p>
            <a:fld id="{E036645B-6A1B-47BF-8A52-6EFDE4996BD1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7388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0" tIns="48175" rIns="96350" bIns="481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0810"/>
            <a:ext cx="5492750" cy="3936117"/>
          </a:xfrm>
          <a:prstGeom prst="rect">
            <a:avLst/>
          </a:prstGeom>
        </p:spPr>
        <p:txBody>
          <a:bodyPr vert="horz" lIns="96350" tIns="48175" rIns="96350" bIns="481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5240" cy="50155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4929"/>
            <a:ext cx="2975240" cy="50155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r">
              <a:defRPr sz="1300"/>
            </a:lvl1pPr>
          </a:lstStyle>
          <a:p>
            <a:fld id="{E4157CA9-C8BF-4148-BDDB-EB3C7D465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1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9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7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6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Tolerance: 1e-9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Iteration: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F-count: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 (PMA): 18.3 [</a:t>
            </a:r>
            <a:r>
              <a:rPr lang="en-US" altLang="ko-KR" dirty="0" err="1"/>
              <a:t>hr</a:t>
            </a:r>
            <a:r>
              <a:rPr lang="en-US" altLang="ko-KR" dirty="0"/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1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57CA9-C8BF-4148-BDDB-EB3C7D4656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7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B34E04A-72FE-49C4-898A-734367751360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79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95942" y="1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HelveticaNeue MediumCond" panose="020B0506000000000000" pitchFamily="34" charset="0"/>
              </a:rPr>
              <a:t>CONTENTS</a:t>
            </a:r>
            <a:endParaRPr lang="ko-KR" altLang="en-US" sz="1600" dirty="0">
              <a:solidFill>
                <a:schemeClr val="tx2"/>
              </a:solidFill>
              <a:latin typeface="HelveticaNeue MediumCond" panose="020B0506000000000000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0" y="-35303"/>
            <a:ext cx="597646" cy="373858"/>
          </a:xfrm>
          <a:prstGeom prst="rect">
            <a:avLst/>
          </a:prstGeom>
        </p:spPr>
      </p:pic>
      <p:pic>
        <p:nvPicPr>
          <p:cNvPr id="25" name="Picture 2" descr="E:\002-KIMS BUSINESS\000-B-KIMS-소스 분류-2014\10-ESP to IMG\지구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48" y="1818821"/>
            <a:ext cx="3042397" cy="30423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c 15"/>
          <p:cNvSpPr/>
          <p:nvPr userDrawn="1"/>
        </p:nvSpPr>
        <p:spPr>
          <a:xfrm>
            <a:off x="-3947" y="135673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5A6AE99-9677-4BB6-A3AC-6F6228AFC282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55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-70337" y="862499"/>
            <a:ext cx="7889964" cy="3805251"/>
          </a:xfrm>
          <a:prstGeom prst="rect">
            <a:avLst/>
          </a:prstGeom>
          <a:solidFill>
            <a:schemeClr val="tx1">
              <a:alpha val="8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49639" y="941452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01</a:t>
            </a:r>
            <a:endParaRPr lang="ko-KR" altLang="en-US" sz="5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0E3BCA-1214-41B0-A234-B8D880DD8BBB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93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-70337" y="862499"/>
            <a:ext cx="7889964" cy="3805251"/>
          </a:xfrm>
          <a:prstGeom prst="rect">
            <a:avLst/>
          </a:prstGeom>
          <a:solidFill>
            <a:schemeClr val="tx1">
              <a:alpha val="8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49639" y="941452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02</a:t>
            </a:r>
            <a:endParaRPr lang="ko-KR" altLang="en-US" sz="5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A760E56-C955-4B75-9C98-337459DFBAAB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13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-70337" y="862499"/>
            <a:ext cx="7889964" cy="3805251"/>
          </a:xfrm>
          <a:prstGeom prst="rect">
            <a:avLst/>
          </a:prstGeom>
          <a:solidFill>
            <a:schemeClr val="tx1">
              <a:alpha val="8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9639" y="941452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03</a:t>
            </a:r>
            <a:endParaRPr lang="ko-KR" altLang="en-US" sz="5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2E3ABD1D-5017-414B-845D-5A24156C677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3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-70337" y="862499"/>
            <a:ext cx="7889964" cy="3805251"/>
          </a:xfrm>
          <a:prstGeom prst="rect">
            <a:avLst/>
          </a:prstGeom>
          <a:solidFill>
            <a:schemeClr val="tx1">
              <a:alpha val="89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9639" y="941452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04</a:t>
            </a:r>
            <a:endParaRPr lang="ko-KR" altLang="en-US" sz="5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2016/11/08</a:t>
            </a:r>
            <a:endParaRPr lang="ko-KR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5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-70337" y="862499"/>
            <a:ext cx="7889964" cy="3805251"/>
          </a:xfrm>
          <a:prstGeom prst="rect">
            <a:avLst/>
          </a:prstGeom>
          <a:solidFill>
            <a:schemeClr val="tx1">
              <a:alpha val="89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49639" y="941452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05</a:t>
            </a:r>
            <a:endParaRPr lang="ko-KR" altLang="en-US" sz="5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2016/11/08</a:t>
            </a:r>
            <a:endParaRPr lang="ko-KR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20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 txBox="1">
            <a:spLocks/>
          </p:cNvSpPr>
          <p:nvPr userDrawn="1"/>
        </p:nvSpPr>
        <p:spPr>
          <a:xfrm>
            <a:off x="221731" y="4105819"/>
            <a:ext cx="8717160" cy="533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5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THANK YOU</a:t>
            </a:r>
          </a:p>
          <a:p>
            <a:pPr>
              <a:lnSpc>
                <a:spcPts val="55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FOR LISTENING</a:t>
            </a:r>
          </a:p>
        </p:txBody>
      </p:sp>
      <p:sp>
        <p:nvSpPr>
          <p:cNvPr id="7" name="텍스트 개체 틀 2"/>
          <p:cNvSpPr txBox="1">
            <a:spLocks/>
          </p:cNvSpPr>
          <p:nvPr userDrawn="1"/>
        </p:nvSpPr>
        <p:spPr>
          <a:xfrm>
            <a:off x="1844007" y="4936804"/>
            <a:ext cx="5472608" cy="263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ANY QUESTION?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YDIYGo520" panose="02030504000101010101" pitchFamily="18" charset="-127"/>
              <a:ea typeface="YDIYGo5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9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FF1E488-7BED-4BB3-A5DE-DD0FB645D413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01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8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9B2D72E-AE1D-443D-981B-5E67E199142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4158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8415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0121C4-2F20-45DC-A769-92A636102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47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upload.wikimedia.org/wikipedia/commons/4/49/Hoover_Dam,_Colorado_Riv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5726" y="522361"/>
            <a:ext cx="7889966" cy="3805251"/>
          </a:xfrm>
          <a:prstGeom prst="rect">
            <a:avLst/>
          </a:prstGeom>
          <a:solidFill>
            <a:schemeClr val="tx1">
              <a:alpha val="7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Neue MediumCond" panose="020B0506000000000000" pitchFamily="34" charset="0"/>
            </a:endParaRPr>
          </a:p>
        </p:txBody>
      </p:sp>
      <p:sp>
        <p:nvSpPr>
          <p:cNvPr id="15" name="Text Placeholder 11"/>
          <p:cNvSpPr txBox="1">
            <a:spLocks/>
          </p:cNvSpPr>
          <p:nvPr/>
        </p:nvSpPr>
        <p:spPr>
          <a:xfrm>
            <a:off x="0" y="5867119"/>
            <a:ext cx="9144000" cy="263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elveticaNeue MediumCond" panose="020B0506000000000000" pitchFamily="34" charset="0"/>
                <a:ea typeface="YDIYGo540" panose="02030504000101010101" pitchFamily="18" charset="-127"/>
                <a:cs typeface="Arial" panose="020B0604020202020204" pitchFamily="34" charset="0"/>
              </a:rPr>
              <a:t>Jin Uk Ko, Yann De </a:t>
            </a:r>
            <a:r>
              <a:rPr lang="en-US" altLang="ko-KR" sz="2400" b="1" dirty="0" err="1">
                <a:solidFill>
                  <a:schemeClr val="bg1"/>
                </a:solidFill>
                <a:latin typeface="HelveticaNeue MediumCond" panose="020B0506000000000000" pitchFamily="34" charset="0"/>
                <a:ea typeface="YDIYGo540" panose="02030504000101010101" pitchFamily="18" charset="-127"/>
                <a:cs typeface="Arial" panose="020B0604020202020204" pitchFamily="34" charset="0"/>
              </a:rPr>
              <a:t>Coster</a:t>
            </a:r>
            <a:endParaRPr lang="ko-KR" altLang="en-US" sz="2400" b="1" dirty="0">
              <a:solidFill>
                <a:schemeClr val="bg1"/>
              </a:solidFill>
              <a:latin typeface="HelveticaNeue MediumCond" panose="020B0506000000000000" pitchFamily="34" charset="0"/>
              <a:ea typeface="YDIYGo5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itle 10"/>
          <p:cNvSpPr txBox="1">
            <a:spLocks/>
          </p:cNvSpPr>
          <p:nvPr/>
        </p:nvSpPr>
        <p:spPr>
          <a:xfrm>
            <a:off x="616532" y="929314"/>
            <a:ext cx="8000666" cy="20765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5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ea typeface="YDIYGo520" panose="02030504000101010101" pitchFamily="18" charset="-127"/>
                <a:cs typeface="Times New Roman" panose="02020603050405020304" pitchFamily="18" charset="0"/>
              </a:rPr>
              <a:t>Arch Bridge Optimization Under Uniform Pressure Considering Fracture Strength</a:t>
            </a:r>
            <a:endParaRPr lang="ko-KR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YDIYGo5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8530" y="3336014"/>
            <a:ext cx="5396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" dirty="0">
                <a:solidFill>
                  <a:schemeClr val="tx2"/>
                </a:solidFill>
                <a:latin typeface="HelveticaNeue MediumCond" panose="020B0506000000000000" pitchFamily="34" charset="0"/>
                <a:ea typeface="YDIYGo550" panose="02030504000101010101" pitchFamily="18" charset="-127"/>
              </a:rPr>
              <a:t>Probabilistic  Engineering Analysis and Design Term Project, 2017.12.11, Seoul, Korea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98" y="741725"/>
            <a:ext cx="739833" cy="76584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130212" y="3232638"/>
            <a:ext cx="69146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4C2D-7516-44B5-89DD-A73736BFA51D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0" y="338555"/>
            <a:ext cx="3678766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18325"/>
              </p:ext>
            </p:extLst>
          </p:nvPr>
        </p:nvGraphicFramePr>
        <p:xfrm>
          <a:off x="397935" y="4122342"/>
          <a:ext cx="45718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Variables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Initial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Optimum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13.3403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2.0021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[m</a:t>
                      </a:r>
                      <a:r>
                        <a:rPr lang="en-US" altLang="ko-KR" b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2143.14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1734.08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아래쪽 화살표 26"/>
          <p:cNvSpPr/>
          <p:nvPr/>
        </p:nvSpPr>
        <p:spPr>
          <a:xfrm rot="16200000">
            <a:off x="4178857" y="2069662"/>
            <a:ext cx="477849" cy="67823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266267" y="4537102"/>
            <a:ext cx="3655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Tolerance: 1e-9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Iteration: 8 &amp; F-count: 104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Time: 269.793[sec]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Area deceases 19%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8893" y="325884"/>
            <a:ext cx="48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Design Optimization Result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1"/>
          <a:stretch/>
        </p:blipFill>
        <p:spPr>
          <a:xfrm>
            <a:off x="294939" y="1280311"/>
            <a:ext cx="3645541" cy="24186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5"/>
          <a:stretch/>
        </p:blipFill>
        <p:spPr>
          <a:xfrm>
            <a:off x="4895083" y="1280311"/>
            <a:ext cx="406317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4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0" y="338555"/>
            <a:ext cx="5105400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3" y="325884"/>
            <a:ext cx="48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Initial Design Result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methods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05186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0.2093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0.2275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99B6EB9-9B6F-455E-93E8-925194E4E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20" y="1384852"/>
            <a:ext cx="3240000" cy="2429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C26E7-EA8E-4D1F-A048-9BADDA2054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4852"/>
            <a:ext cx="3240000" cy="2429075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F30A9CDF-0310-4EE0-8F63-B822FA732BDC}"/>
              </a:ext>
            </a:extLst>
          </p:cNvPr>
          <p:cNvCxnSpPr/>
          <p:nvPr/>
        </p:nvCxnSpPr>
        <p:spPr>
          <a:xfrm>
            <a:off x="6089650" y="15861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C348CED9-D549-4DFA-8F66-0B75523DF1EB}"/>
              </a:ext>
            </a:extLst>
          </p:cNvPr>
          <p:cNvCxnSpPr/>
          <p:nvPr/>
        </p:nvCxnSpPr>
        <p:spPr>
          <a:xfrm>
            <a:off x="2272423" y="15861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5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0" y="338555"/>
            <a:ext cx="5105400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3" y="325884"/>
            <a:ext cx="48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Design Optimization Result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methods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59833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 descr="C:\Users\user\Desktop\RBDO\2D_171206\PDF of stress_coupled.png">
            <a:extLst>
              <a:ext uri="{FF2B5EF4-FFF2-40B4-BE49-F238E27FC236}">
                <a16:creationId xmlns:a16="http://schemas.microsoft.com/office/drawing/2014/main" id="{CFA9E2BE-272C-4FB2-B9C1-675975E82F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53" y="1323152"/>
            <a:ext cx="32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 descr="C:\Users\user\Desktop\RBDO\2D_171206\CDF of stress_coupled.png">
            <a:extLst>
              <a:ext uri="{FF2B5EF4-FFF2-40B4-BE49-F238E27FC236}">
                <a16:creationId xmlns:a16="http://schemas.microsoft.com/office/drawing/2014/main" id="{70735113-4E44-4DA5-A970-B905C9946B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0" y="1323152"/>
            <a:ext cx="324000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F3333DD2-27D0-4380-96CA-32C7B49E1E12}"/>
              </a:ext>
            </a:extLst>
          </p:cNvPr>
          <p:cNvCxnSpPr/>
          <p:nvPr/>
        </p:nvCxnSpPr>
        <p:spPr>
          <a:xfrm>
            <a:off x="2386723" y="15988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FE8E0877-297E-4687-B41E-8712D3A8AEBA}"/>
              </a:ext>
            </a:extLst>
          </p:cNvPr>
          <p:cNvCxnSpPr/>
          <p:nvPr/>
        </p:nvCxnSpPr>
        <p:spPr>
          <a:xfrm>
            <a:off x="6552323" y="15988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80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638" y="1864782"/>
            <a:ext cx="65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Reliability Based </a:t>
            </a:r>
          </a:p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Design Optimization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45872" y="3809942"/>
            <a:ext cx="2352675" cy="133350"/>
            <a:chOff x="4445873" y="4097729"/>
            <a:chExt cx="2352675" cy="13335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4445873" y="4219575"/>
              <a:ext cx="228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665198" y="4097729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730A55-75F2-4417-BB55-274E68F5DF62}" type="datetime1">
              <a:rPr lang="ko-KR" altLang="en-US" smtClean="0"/>
              <a:t>2017-12-10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89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0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4600"/>
              </p:ext>
            </p:extLst>
          </p:nvPr>
        </p:nvGraphicFramePr>
        <p:xfrm>
          <a:off x="1719202" y="3606807"/>
          <a:ext cx="5333308" cy="24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695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Variables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Initial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RBDO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(PMA)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RBDO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(RIA)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11.2586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11.2342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1.6302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1.5164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24.1577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24.2236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[m</a:t>
                      </a:r>
                      <a:r>
                        <a:rPr lang="en-US" altLang="ko-KR" b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2143.14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1944.14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1957.73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아래쪽 화살표 26"/>
          <p:cNvSpPr/>
          <p:nvPr/>
        </p:nvSpPr>
        <p:spPr>
          <a:xfrm rot="16200000">
            <a:off x="3985995" y="1890416"/>
            <a:ext cx="477849" cy="67823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38892" y="325884"/>
            <a:ext cx="800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Based Design Optimization Result (From Initial Design)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263F1A59-BD32-435E-A54E-BAB483AE4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1"/>
          <a:stretch/>
        </p:blipFill>
        <p:spPr>
          <a:xfrm>
            <a:off x="280505" y="1096857"/>
            <a:ext cx="3645541" cy="2418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F9FA81-11C9-444F-9BB0-AB7CEB6A24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t="31086" r="13756" b="24801"/>
          <a:stretch/>
        </p:blipFill>
        <p:spPr>
          <a:xfrm>
            <a:off x="4670567" y="1379290"/>
            <a:ext cx="3571382" cy="1296957"/>
          </a:xfrm>
          <a:prstGeom prst="rect">
            <a:avLst/>
          </a:prstGeom>
        </p:spPr>
      </p:pic>
      <p:grpSp>
        <p:nvGrpSpPr>
          <p:cNvPr id="19" name="Group 25">
            <a:extLst>
              <a:ext uri="{FF2B5EF4-FFF2-40B4-BE49-F238E27FC236}">
                <a16:creationId xmlns:a16="http://schemas.microsoft.com/office/drawing/2014/main" id="{A094FEDC-25BD-4ABB-9DD7-2F06BEA42633}"/>
              </a:ext>
            </a:extLst>
          </p:cNvPr>
          <p:cNvGrpSpPr/>
          <p:nvPr/>
        </p:nvGrpSpPr>
        <p:grpSpPr>
          <a:xfrm>
            <a:off x="8348480" y="908590"/>
            <a:ext cx="637990" cy="2520410"/>
            <a:chOff x="8342354" y="908590"/>
            <a:chExt cx="637990" cy="25204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67B2037-94DE-4D4D-A67E-695DD360E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120"/>
            <a:stretch/>
          </p:blipFill>
          <p:spPr>
            <a:xfrm>
              <a:off x="8342354" y="1058477"/>
              <a:ext cx="113157" cy="23705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30E2C72-0AFF-4095-B9F6-F8EF10A13D9C}"/>
                    </a:ext>
                  </a:extLst>
                </p:cNvPr>
                <p:cNvSpPr txBox="1"/>
                <p:nvPr/>
              </p:nvSpPr>
              <p:spPr>
                <a:xfrm>
                  <a:off x="8354340" y="908590"/>
                  <a:ext cx="6260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30E2C72-0AFF-4095-B9F6-F8EF10A13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40" y="908590"/>
                  <a:ext cx="62600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B771049-3523-44C9-8DF2-3594CED0993F}"/>
                    </a:ext>
                  </a:extLst>
                </p:cNvPr>
                <p:cNvSpPr txBox="1"/>
                <p:nvPr/>
              </p:nvSpPr>
              <p:spPr>
                <a:xfrm>
                  <a:off x="8555864" y="1719305"/>
                  <a:ext cx="2980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B771049-3523-44C9-8DF2-3594CED09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864" y="1719305"/>
                  <a:ext cx="29803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0E21439-CF44-4322-816B-9084A4A70DF4}"/>
                    </a:ext>
                  </a:extLst>
                </p:cNvPr>
                <p:cNvSpPr txBox="1"/>
                <p:nvPr/>
              </p:nvSpPr>
              <p:spPr>
                <a:xfrm>
                  <a:off x="8529774" y="2282455"/>
                  <a:ext cx="3241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0E21439-CF44-4322-816B-9084A4A70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774" y="2282455"/>
                  <a:ext cx="324127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0B3D5BD-AE71-4F30-AD9A-1E7D2D1E3ABD}"/>
                    </a:ext>
                  </a:extLst>
                </p:cNvPr>
                <p:cNvSpPr txBox="1"/>
                <p:nvPr/>
              </p:nvSpPr>
              <p:spPr>
                <a:xfrm>
                  <a:off x="8477329" y="2892779"/>
                  <a:ext cx="4411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0B3D5BD-AE71-4F30-AD9A-1E7D2D1E3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7329" y="2892779"/>
                  <a:ext cx="44114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9330A2-748D-4616-BE04-F26BC52A279B}"/>
                    </a:ext>
                  </a:extLst>
                </p:cNvPr>
                <p:cNvSpPr txBox="1"/>
                <p:nvPr/>
              </p:nvSpPr>
              <p:spPr>
                <a:xfrm>
                  <a:off x="8466929" y="1279941"/>
                  <a:ext cx="4411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9330A2-748D-4616-BE04-F26BC52A2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9" y="1279941"/>
                  <a:ext cx="44114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248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F6DC40F-EFBC-41C8-A965-6B231F0BA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19" y="1264860"/>
            <a:ext cx="3361281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93FD28-AC1D-4ECC-BE85-0764DB711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64860"/>
            <a:ext cx="3361281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1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892" y="325884"/>
            <a:ext cx="742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Reliability Based Design Optimization Result-PMA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817456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 (Starting from Initial Design)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algorithms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073283" y="15353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800068" y="15480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02422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Constraint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0.9952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0.9924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77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3842C5-6E95-473B-91C9-B3663F696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78226"/>
            <a:ext cx="3361281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C29DF6-7C74-4B33-A7BA-63E5764E4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19" y="1260412"/>
            <a:ext cx="3361281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1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2" y="325884"/>
            <a:ext cx="742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Reliability Based Design Optimization Result-RIA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817456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 (Starting from Initial Design)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algorithms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063998" y="15607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796213" y="1525588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21831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Constraint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0.9963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0.9919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0.9920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0.9922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4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1" y="338555"/>
            <a:ext cx="6887362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26918"/>
              </p:ext>
            </p:extLst>
          </p:nvPr>
        </p:nvGraphicFramePr>
        <p:xfrm>
          <a:off x="1719202" y="3753293"/>
          <a:ext cx="5333308" cy="24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3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695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Variables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DDO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RBDO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(PMA)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RBDO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(RIA)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13.3403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11.2201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11.2152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2.0021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1.5302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1.5264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 [m]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24.1868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24.2108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[m</a:t>
                      </a:r>
                      <a:r>
                        <a:rPr lang="en-US" altLang="ko-KR" b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1734.07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1954.51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1957.45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아래쪽 화살표 26"/>
          <p:cNvSpPr/>
          <p:nvPr/>
        </p:nvSpPr>
        <p:spPr>
          <a:xfrm rot="16200000">
            <a:off x="4146931" y="1704413"/>
            <a:ext cx="477849" cy="67823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38892" y="325884"/>
            <a:ext cx="608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Based Design Optimization Result (From DDO)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5DDD0343-981A-4990-BD14-EE2AFA2C3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5"/>
          <a:stretch/>
        </p:blipFill>
        <p:spPr>
          <a:xfrm>
            <a:off x="438892" y="1097193"/>
            <a:ext cx="3567354" cy="2370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71E26C-BD0E-44B1-8044-3D72D3B36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7"/>
          <a:stretch/>
        </p:blipFill>
        <p:spPr>
          <a:xfrm>
            <a:off x="4633029" y="583778"/>
            <a:ext cx="3687507" cy="279631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D84B17-CDAE-43BA-ADB0-00EAD9DD26DA}"/>
              </a:ext>
            </a:extLst>
          </p:cNvPr>
          <p:cNvGrpSpPr/>
          <p:nvPr/>
        </p:nvGrpSpPr>
        <p:grpSpPr>
          <a:xfrm>
            <a:off x="8342354" y="908590"/>
            <a:ext cx="637990" cy="2520410"/>
            <a:chOff x="8342354" y="908590"/>
            <a:chExt cx="637990" cy="252041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483F24-9186-4ABF-8DDA-04818F979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120"/>
            <a:stretch/>
          </p:blipFill>
          <p:spPr>
            <a:xfrm>
              <a:off x="8342354" y="1058477"/>
              <a:ext cx="113157" cy="23705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87CD89-4632-4959-B452-0760CE1C3615}"/>
                    </a:ext>
                  </a:extLst>
                </p:cNvPr>
                <p:cNvSpPr txBox="1"/>
                <p:nvPr/>
              </p:nvSpPr>
              <p:spPr>
                <a:xfrm>
                  <a:off x="8354340" y="908590"/>
                  <a:ext cx="6260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87CD89-4632-4959-B452-0760CE1C3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40" y="908590"/>
                  <a:ext cx="62600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01C372C-A078-463A-BD7B-74DDEE25703F}"/>
                    </a:ext>
                  </a:extLst>
                </p:cNvPr>
                <p:cNvSpPr txBox="1"/>
                <p:nvPr/>
              </p:nvSpPr>
              <p:spPr>
                <a:xfrm>
                  <a:off x="8555864" y="1719305"/>
                  <a:ext cx="2980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01C372C-A078-463A-BD7B-74DDEE25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864" y="1719305"/>
                  <a:ext cx="29803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293A6D-DFE8-4D2C-8834-9229BBDC2CB6}"/>
                    </a:ext>
                  </a:extLst>
                </p:cNvPr>
                <p:cNvSpPr txBox="1"/>
                <p:nvPr/>
              </p:nvSpPr>
              <p:spPr>
                <a:xfrm>
                  <a:off x="8529774" y="2282455"/>
                  <a:ext cx="3241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293A6D-DFE8-4D2C-8834-9229BBDC2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774" y="2282455"/>
                  <a:ext cx="324127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C6FE09-C692-4705-8362-747BF157C816}"/>
                    </a:ext>
                  </a:extLst>
                </p:cNvPr>
                <p:cNvSpPr txBox="1"/>
                <p:nvPr/>
              </p:nvSpPr>
              <p:spPr>
                <a:xfrm>
                  <a:off x="8477329" y="2892779"/>
                  <a:ext cx="4411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C6FE09-C692-4705-8362-747BF157C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7329" y="2892779"/>
                  <a:ext cx="44114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CA8340E-5B03-4C58-BC8E-CF4C4D9A24D6}"/>
                    </a:ext>
                  </a:extLst>
                </p:cNvPr>
                <p:cNvSpPr txBox="1"/>
                <p:nvPr/>
              </p:nvSpPr>
              <p:spPr>
                <a:xfrm>
                  <a:off x="8466929" y="1279941"/>
                  <a:ext cx="4411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CA8340E-5B03-4C58-BC8E-CF4C4D9A2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929" y="1279941"/>
                  <a:ext cx="44114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66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561815C-6E91-4D40-988E-B78BE6D08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21" y="1264860"/>
            <a:ext cx="3361281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B7B4C9-8AE3-4BAD-82CD-7FC2C1949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64860"/>
            <a:ext cx="3361281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1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2" y="325884"/>
            <a:ext cx="742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Reliability Based Design Optimization Result-PMA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817456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 (Starting from DDO)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algorithms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047883" y="1542754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796213" y="1555454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35596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Constraint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0.9926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0.9958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802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005E5B4-4A25-4ABE-A46F-8F22F396E0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19" y="1264860"/>
            <a:ext cx="3361281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AE9A3E-72A6-4B67-A58F-B7D1A8996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64860"/>
            <a:ext cx="3361281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19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Based Design Optimization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1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2" y="325884"/>
            <a:ext cx="742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Reliability of Reliability Based Design Optimization Result-RIA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878" y="912406"/>
            <a:ext cx="817456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PDF &amp; CDF of Maximum Von Mises Stress (Starting from DDO)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878" y="3907988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Reliability with several algorithms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075823" y="15607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783512" y="1535340"/>
            <a:ext cx="0" cy="18428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4295"/>
              </p:ext>
            </p:extLst>
          </p:nvPr>
        </p:nvGraphicFramePr>
        <p:xfrm>
          <a:off x="363878" y="4350056"/>
          <a:ext cx="81745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Constraint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Von Mises Stress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0.9964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0.9939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0.9942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0.9935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15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940EFF-C700-4E14-AC7D-C59E55E413AE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26" name="Group 23"/>
          <p:cNvGrpSpPr/>
          <p:nvPr/>
        </p:nvGrpSpPr>
        <p:grpSpPr>
          <a:xfrm>
            <a:off x="4951958" y="3085841"/>
            <a:ext cx="4468451" cy="549374"/>
            <a:chOff x="4022626" y="1723081"/>
            <a:chExt cx="4468451" cy="549374"/>
          </a:xfrm>
        </p:grpSpPr>
        <p:sp>
          <p:nvSpPr>
            <p:cNvPr id="27" name="Oval 24"/>
            <p:cNvSpPr/>
            <p:nvPr/>
          </p:nvSpPr>
          <p:spPr>
            <a:xfrm>
              <a:off x="4022626" y="1723081"/>
              <a:ext cx="549374" cy="5493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Neue MediumCond" panose="020B0506000000000000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02644" y="1828087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Condensed" panose="020B0506000000000000" pitchFamily="34" charset="0"/>
                </a:rPr>
                <a:t>Design Optimization</a:t>
              </a:r>
            </a:p>
          </p:txBody>
        </p:sp>
      </p:grpSp>
      <p:sp>
        <p:nvSpPr>
          <p:cNvPr id="31" name="Oval 16"/>
          <p:cNvSpPr/>
          <p:nvPr/>
        </p:nvSpPr>
        <p:spPr>
          <a:xfrm>
            <a:off x="2899521" y="153953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/>
          <p:cNvGrpSpPr/>
          <p:nvPr/>
        </p:nvGrpSpPr>
        <p:grpSpPr>
          <a:xfrm>
            <a:off x="4006331" y="1402724"/>
            <a:ext cx="4437807" cy="549374"/>
            <a:chOff x="4022626" y="1723081"/>
            <a:chExt cx="4437807" cy="549374"/>
          </a:xfrm>
        </p:grpSpPr>
        <p:sp>
          <p:nvSpPr>
            <p:cNvPr id="33" name="Oval 18"/>
            <p:cNvSpPr/>
            <p:nvPr/>
          </p:nvSpPr>
          <p:spPr>
            <a:xfrm>
              <a:off x="4022626" y="1723081"/>
              <a:ext cx="549374" cy="5493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Neue MediumCond" panose="020B0506000000000000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2000" y="1794323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Condensed" panose="020B0506000000000000" pitchFamily="34" charset="0"/>
                </a:rPr>
                <a:t>Motivation</a:t>
              </a:r>
            </a:p>
          </p:txBody>
        </p:sp>
      </p:grpSp>
      <p:grpSp>
        <p:nvGrpSpPr>
          <p:cNvPr id="35" name="Group 28"/>
          <p:cNvGrpSpPr/>
          <p:nvPr/>
        </p:nvGrpSpPr>
        <p:grpSpPr>
          <a:xfrm>
            <a:off x="3882504" y="4864208"/>
            <a:ext cx="4468451" cy="549374"/>
            <a:chOff x="4022626" y="1723081"/>
            <a:chExt cx="4468451" cy="549374"/>
          </a:xfrm>
        </p:grpSpPr>
        <p:sp>
          <p:nvSpPr>
            <p:cNvPr id="36" name="Oval 29"/>
            <p:cNvSpPr/>
            <p:nvPr/>
          </p:nvSpPr>
          <p:spPr>
            <a:xfrm>
              <a:off x="4022626" y="1723081"/>
              <a:ext cx="549374" cy="5493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Neue MediumCond" panose="020B0506000000000000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02644" y="1832069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Condensed" panose="020B0506000000000000" pitchFamily="34" charset="0"/>
                </a:rPr>
                <a:t>Sensitivity Analysis</a:t>
              </a:r>
            </a:p>
          </p:txBody>
        </p:sp>
      </p:grpSp>
      <p:grpSp>
        <p:nvGrpSpPr>
          <p:cNvPr id="38" name="Group 33"/>
          <p:cNvGrpSpPr/>
          <p:nvPr/>
        </p:nvGrpSpPr>
        <p:grpSpPr>
          <a:xfrm>
            <a:off x="4702026" y="2225937"/>
            <a:ext cx="4462190" cy="549374"/>
            <a:chOff x="4022626" y="1723081"/>
            <a:chExt cx="4462190" cy="549374"/>
          </a:xfrm>
        </p:grpSpPr>
        <p:sp>
          <p:nvSpPr>
            <p:cNvPr id="39" name="Oval 34"/>
            <p:cNvSpPr/>
            <p:nvPr/>
          </p:nvSpPr>
          <p:spPr>
            <a:xfrm>
              <a:off x="4022626" y="1723081"/>
              <a:ext cx="549374" cy="549374"/>
            </a:xfrm>
            <a:prstGeom prst="ellipse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Neue MediumCond" panose="020B0506000000000000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96383" y="1807793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Condensed" panose="020B0506000000000000" pitchFamily="34" charset="0"/>
                </a:rPr>
                <a:t>Problem Statement &amp; Model</a:t>
              </a:r>
            </a:p>
          </p:txBody>
        </p:sp>
      </p:grpSp>
      <p:grpSp>
        <p:nvGrpSpPr>
          <p:cNvPr id="41" name="Group 38"/>
          <p:cNvGrpSpPr/>
          <p:nvPr/>
        </p:nvGrpSpPr>
        <p:grpSpPr>
          <a:xfrm>
            <a:off x="4726409" y="3993370"/>
            <a:ext cx="4468183" cy="549374"/>
            <a:chOff x="4022626" y="1723081"/>
            <a:chExt cx="4468183" cy="549374"/>
          </a:xfrm>
        </p:grpSpPr>
        <p:sp>
          <p:nvSpPr>
            <p:cNvPr id="42" name="Oval 39"/>
            <p:cNvSpPr/>
            <p:nvPr/>
          </p:nvSpPr>
          <p:spPr>
            <a:xfrm>
              <a:off x="4022626" y="1723081"/>
              <a:ext cx="549374" cy="54937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Neue MediumCond" panose="020B0506000000000000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02376" y="1828491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Condensed" panose="020B0506000000000000" pitchFamily="34" charset="0"/>
                </a:rPr>
                <a:t>Reliability-Based Design Optimization</a:t>
              </a:r>
            </a:p>
          </p:txBody>
        </p:sp>
      </p:grpSp>
      <p:sp>
        <p:nvSpPr>
          <p:cNvPr id="46" name="Oval 43"/>
          <p:cNvSpPr/>
          <p:nvPr/>
        </p:nvSpPr>
        <p:spPr>
          <a:xfrm>
            <a:off x="3653509" y="2386516"/>
            <a:ext cx="216024" cy="216024"/>
          </a:xfrm>
          <a:prstGeom prst="ellipse">
            <a:avLst/>
          </a:pr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4"/>
          <p:cNvSpPr/>
          <p:nvPr/>
        </p:nvSpPr>
        <p:spPr>
          <a:xfrm>
            <a:off x="3860008" y="3224133"/>
            <a:ext cx="216024" cy="216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5"/>
          <p:cNvSpPr/>
          <p:nvPr/>
        </p:nvSpPr>
        <p:spPr>
          <a:xfrm>
            <a:off x="3633057" y="4160045"/>
            <a:ext cx="216024" cy="2160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6"/>
          <p:cNvSpPr/>
          <p:nvPr/>
        </p:nvSpPr>
        <p:spPr>
          <a:xfrm>
            <a:off x="2791509" y="4991128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7"/>
          <p:cNvCxnSpPr/>
          <p:nvPr/>
        </p:nvCxnSpPr>
        <p:spPr>
          <a:xfrm>
            <a:off x="3278611" y="1650624"/>
            <a:ext cx="589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2"/>
          <p:cNvCxnSpPr/>
          <p:nvPr/>
        </p:nvCxnSpPr>
        <p:spPr>
          <a:xfrm>
            <a:off x="3966185" y="2484954"/>
            <a:ext cx="589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3"/>
          <p:cNvCxnSpPr/>
          <p:nvPr/>
        </p:nvCxnSpPr>
        <p:spPr>
          <a:xfrm>
            <a:off x="4206615" y="3348356"/>
            <a:ext cx="589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988055" y="4277582"/>
            <a:ext cx="589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142024" y="5118190"/>
            <a:ext cx="589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64"/>
          <p:cNvSpPr/>
          <p:nvPr/>
        </p:nvSpPr>
        <p:spPr>
          <a:xfrm>
            <a:off x="4036975" y="1434734"/>
            <a:ext cx="488087" cy="488087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latin typeface="Consolas" panose="020B0609020204030204" pitchFamily="49" charset="0"/>
              </a:rPr>
              <a:t>01</a:t>
            </a:r>
          </a:p>
        </p:txBody>
      </p:sp>
      <p:sp>
        <p:nvSpPr>
          <p:cNvPr id="56" name="Oval 64"/>
          <p:cNvSpPr/>
          <p:nvPr/>
        </p:nvSpPr>
        <p:spPr>
          <a:xfrm>
            <a:off x="4732670" y="2258485"/>
            <a:ext cx="488087" cy="488087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latin typeface="Consolas" panose="020B0609020204030204" pitchFamily="49" charset="0"/>
              </a:rPr>
              <a:t>02</a:t>
            </a:r>
          </a:p>
        </p:txBody>
      </p:sp>
      <p:sp>
        <p:nvSpPr>
          <p:cNvPr id="57" name="Oval 64"/>
          <p:cNvSpPr/>
          <p:nvPr/>
        </p:nvSpPr>
        <p:spPr>
          <a:xfrm>
            <a:off x="4982602" y="3116081"/>
            <a:ext cx="488087" cy="488087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latin typeface="Consolas" panose="020B0609020204030204" pitchFamily="49" charset="0"/>
              </a:rPr>
              <a:t>03</a:t>
            </a:r>
          </a:p>
        </p:txBody>
      </p:sp>
      <p:sp>
        <p:nvSpPr>
          <p:cNvPr id="58" name="Oval 64"/>
          <p:cNvSpPr/>
          <p:nvPr/>
        </p:nvSpPr>
        <p:spPr>
          <a:xfrm>
            <a:off x="4757053" y="4024940"/>
            <a:ext cx="488087" cy="488087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latin typeface="Consolas" panose="020B0609020204030204" pitchFamily="49" charset="0"/>
              </a:rPr>
              <a:t>04</a:t>
            </a:r>
          </a:p>
        </p:txBody>
      </p:sp>
      <p:sp>
        <p:nvSpPr>
          <p:cNvPr id="59" name="Oval 64"/>
          <p:cNvSpPr/>
          <p:nvPr/>
        </p:nvSpPr>
        <p:spPr>
          <a:xfrm>
            <a:off x="3913148" y="4894851"/>
            <a:ext cx="488087" cy="488087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latin typeface="Consolas" panose="020B0609020204030204" pitchFamily="49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86841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A72C9A-BBE2-4C87-BFA2-B680A44D1DB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638" y="1864782"/>
            <a:ext cx="65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Sensitivity Analysis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445872" y="3809942"/>
            <a:ext cx="2352675" cy="133350"/>
            <a:chOff x="4445873" y="4097729"/>
            <a:chExt cx="2352675" cy="1333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445873" y="4219575"/>
              <a:ext cx="228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6665198" y="4097729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00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F361-C47D-4CB9-8F20-D92B2256AAEA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-2" y="338555"/>
            <a:ext cx="7772401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8892" y="325884"/>
            <a:ext cx="742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Sensitivity Analysis for RBDO results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3878" y="912406"/>
            <a:ext cx="5929346" cy="3480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Maximum Von Mises Stress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BDA864-B91D-4011-8E4B-F6390CC95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49286"/>
              </p:ext>
            </p:extLst>
          </p:nvPr>
        </p:nvGraphicFramePr>
        <p:xfrm>
          <a:off x="363878" y="1428826"/>
          <a:ext cx="82368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variables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 [m]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 [m]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 [m]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 [m]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PMA (Initial)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0.1682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-0.7126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-0.1716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 (Initial)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0.1458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-0.3731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-0.1075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1.0804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8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PMA (DDO)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-0.4560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-1.0141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-0.3467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0.1998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52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RIA (DDO)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0.1564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-0/6714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-0.6543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0.4384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667757"/>
                  </a:ext>
                </a:extLst>
              </a:tr>
            </a:tbl>
          </a:graphicData>
        </a:graphic>
      </p:graphicFrame>
      <p:grpSp>
        <p:nvGrpSpPr>
          <p:cNvPr id="21" name="Group 29">
            <a:extLst>
              <a:ext uri="{FF2B5EF4-FFF2-40B4-BE49-F238E27FC236}">
                <a16:creationId xmlns:a16="http://schemas.microsoft.com/office/drawing/2014/main" id="{85731C95-3C41-4409-B674-A2034E00E499}"/>
              </a:ext>
            </a:extLst>
          </p:cNvPr>
          <p:cNvGrpSpPr/>
          <p:nvPr/>
        </p:nvGrpSpPr>
        <p:grpSpPr>
          <a:xfrm>
            <a:off x="4498956" y="3839511"/>
            <a:ext cx="4101781" cy="1929846"/>
            <a:chOff x="453300" y="1816167"/>
            <a:chExt cx="3547427" cy="166902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48C85A-8E25-4B25-A99C-41CDEC0B2DA2}"/>
                </a:ext>
              </a:extLst>
            </p:cNvPr>
            <p:cNvSpPr/>
            <p:nvPr/>
          </p:nvSpPr>
          <p:spPr>
            <a:xfrm>
              <a:off x="1019402" y="2328576"/>
              <a:ext cx="2981325" cy="7408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 44">
              <a:extLst>
                <a:ext uri="{FF2B5EF4-FFF2-40B4-BE49-F238E27FC236}">
                  <a16:creationId xmlns:a16="http://schemas.microsoft.com/office/drawing/2014/main" id="{16FCDB18-4FB7-4EB0-9147-C1CCB704E8E2}"/>
                </a:ext>
              </a:extLst>
            </p:cNvPr>
            <p:cNvSpPr/>
            <p:nvPr/>
          </p:nvSpPr>
          <p:spPr>
            <a:xfrm rot="5400000">
              <a:off x="1245621" y="2423827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원형 45">
              <a:extLst>
                <a:ext uri="{FF2B5EF4-FFF2-40B4-BE49-F238E27FC236}">
                  <a16:creationId xmlns:a16="http://schemas.microsoft.com/office/drawing/2014/main" id="{A5D3C7FC-D52B-4F30-8D2E-7E568BEFD508}"/>
                </a:ext>
              </a:extLst>
            </p:cNvPr>
            <p:cNvSpPr/>
            <p:nvPr/>
          </p:nvSpPr>
          <p:spPr>
            <a:xfrm rot="5400000">
              <a:off x="2886301" y="2439306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65AF93C-FD69-41A3-A876-C3223DC927F0}"/>
                </a:ext>
              </a:extLst>
            </p:cNvPr>
            <p:cNvSpPr/>
            <p:nvPr/>
          </p:nvSpPr>
          <p:spPr>
            <a:xfrm>
              <a:off x="1245621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53EF37-0155-419F-B409-651ADAC9D920}"/>
                </a:ext>
              </a:extLst>
            </p:cNvPr>
            <p:cNvSpPr/>
            <p:nvPr/>
          </p:nvSpPr>
          <p:spPr>
            <a:xfrm>
              <a:off x="2886302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87E54C4-F345-460A-8E8C-29928576AC13}"/>
                </a:ext>
              </a:extLst>
            </p:cNvPr>
            <p:cNvCxnSpPr/>
            <p:nvPr/>
          </p:nvCxnSpPr>
          <p:spPr>
            <a:xfrm flipH="1">
              <a:off x="1015236" y="3154839"/>
              <a:ext cx="23038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A4DE95B-9A0D-4FB5-AB34-B66D492CE455}"/>
                    </a:ext>
                  </a:extLst>
                </p:cNvPr>
                <p:cNvSpPr txBox="1"/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481EE6-5AB3-4768-9DF6-00FD905AA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F436794-7AA6-46F1-9808-13E6D6F6A11F}"/>
                </a:ext>
              </a:extLst>
            </p:cNvPr>
            <p:cNvCxnSpPr/>
            <p:nvPr/>
          </p:nvCxnSpPr>
          <p:spPr>
            <a:xfrm flipH="1">
              <a:off x="1269982" y="3154839"/>
              <a:ext cx="4571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A9AC884-E35A-4E33-831C-FE849EB2FFEB}"/>
                    </a:ext>
                  </a:extLst>
                </p:cNvPr>
                <p:cNvSpPr txBox="1"/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228B0A-A40A-4985-8E0F-01D0CC0AF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BD5737A-62AD-436F-88FF-3FEEDAC7E7AB}"/>
                    </a:ext>
                  </a:extLst>
                </p:cNvPr>
                <p:cNvSpPr txBox="1"/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04CDA-FCE4-44C4-9BD9-3AE6B4D59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F75132F-0D99-4F22-BEDD-4C0ABA1FCEB3}"/>
                </a:ext>
              </a:extLst>
            </p:cNvPr>
            <p:cNvCxnSpPr/>
            <p:nvPr/>
          </p:nvCxnSpPr>
          <p:spPr>
            <a:xfrm>
              <a:off x="2260665" y="2879465"/>
              <a:ext cx="0" cy="18598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2090420-E146-4A23-A3B2-7A2D15F744B5}"/>
                </a:ext>
              </a:extLst>
            </p:cNvPr>
            <p:cNvCxnSpPr/>
            <p:nvPr/>
          </p:nvCxnSpPr>
          <p:spPr>
            <a:xfrm>
              <a:off x="881157" y="2327015"/>
              <a:ext cx="0" cy="73843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E73783-36DD-4BEE-B6D4-421AC0EDE01C}"/>
                    </a:ext>
                  </a:extLst>
                </p:cNvPr>
                <p:cNvSpPr txBox="1"/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918AFDA-E328-4335-A41B-44D5C11B0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20EB18B-2CCB-4B4E-B8B3-A427CE000041}"/>
                </a:ext>
              </a:extLst>
            </p:cNvPr>
            <p:cNvCxnSpPr/>
            <p:nvPr/>
          </p:nvCxnSpPr>
          <p:spPr>
            <a:xfrm flipH="1">
              <a:off x="1015263" y="2135584"/>
              <a:ext cx="29854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367974-2CCF-4466-A8D3-7AF32CB650BE}"/>
                </a:ext>
              </a:extLst>
            </p:cNvPr>
            <p:cNvSpPr txBox="1"/>
            <p:nvPr/>
          </p:nvSpPr>
          <p:spPr>
            <a:xfrm>
              <a:off x="2380311" y="1816167"/>
              <a:ext cx="255368" cy="31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F8E7C7-6C0D-4E5F-BD97-4135932472FA}"/>
              </a:ext>
            </a:extLst>
          </p:cNvPr>
          <p:cNvSpPr/>
          <p:nvPr/>
        </p:nvSpPr>
        <p:spPr>
          <a:xfrm>
            <a:off x="195942" y="42088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x4 increases, Reliability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x2, x3 increase, Reliability decreases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70803-A006-47D4-BDEA-E07AB90C61AE}"/>
              </a:ext>
            </a:extLst>
          </p:cNvPr>
          <p:cNvSpPr txBox="1"/>
          <p:nvPr/>
        </p:nvSpPr>
        <p:spPr>
          <a:xfrm>
            <a:off x="4589072" y="3434106"/>
            <a:ext cx="114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negative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98ED9-F5AC-4346-95BF-FF722D8AD5AE}"/>
              </a:ext>
            </a:extLst>
          </p:cNvPr>
          <p:cNvSpPr txBox="1"/>
          <p:nvPr/>
        </p:nvSpPr>
        <p:spPr>
          <a:xfrm>
            <a:off x="5943738" y="3431695"/>
            <a:ext cx="114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negative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BECAF-E3E5-46D5-9D49-2A3DCC398D3D}"/>
              </a:ext>
            </a:extLst>
          </p:cNvPr>
          <p:cNvSpPr txBox="1"/>
          <p:nvPr/>
        </p:nvSpPr>
        <p:spPr>
          <a:xfrm>
            <a:off x="7459198" y="3429000"/>
            <a:ext cx="114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34333-4E7F-440B-9B66-024BC11CA112}"/>
              </a:ext>
            </a:extLst>
          </p:cNvPr>
          <p:cNvSpPr txBox="1"/>
          <p:nvPr/>
        </p:nvSpPr>
        <p:spPr>
          <a:xfrm>
            <a:off x="3000991" y="3390546"/>
            <a:ext cx="148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positive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(except 3th)</a:t>
            </a:r>
          </a:p>
        </p:txBody>
      </p:sp>
    </p:spTree>
    <p:extLst>
      <p:ext uri="{BB962C8B-B14F-4D97-AF65-F5344CB8AC3E}">
        <p14:creationId xmlns:p14="http://schemas.microsoft.com/office/powerpoint/2010/main" val="265360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8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A1B0F5-470A-4981-AD15-DBB8CCE62E6D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638" y="1864782"/>
            <a:ext cx="65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Motivation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45872" y="3809942"/>
            <a:ext cx="2352675" cy="133350"/>
            <a:chOff x="4445873" y="4097729"/>
            <a:chExt cx="2352675" cy="13335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4445873" y="4219575"/>
              <a:ext cx="228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6665198" y="4097729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38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3556-0DAF-439F-8914-E6CC5CFA24B9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1" y="338555"/>
            <a:ext cx="3301999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38890" y="1149783"/>
          <a:ext cx="848480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29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Bridge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Nb</a:t>
                      </a:r>
                      <a:r>
                        <a:rPr lang="fr-FR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Arches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Cause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Wilson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France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 stone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434 [m]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Tremendous flood which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exceeded the design flood; plus scouring due to running water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Wharfe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UK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Magnesian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Limestone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 [m]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Capilano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River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Canada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Wood/</a:t>
                      </a:r>
                      <a:r>
                        <a:rPr lang="fr-FR" altLang="ko-KR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Concrete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77 [m]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fr-FR" sz="1800" b="1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Xiushui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    </a:t>
                      </a:r>
                      <a:r>
                        <a:rPr lang="fr-FR" sz="1800" b="1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County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Stones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185 [m]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2319" y="6188164"/>
            <a:ext cx="3848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Wilson Bridge, Tours (1978, France)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672746" y="4346888"/>
            <a:ext cx="1672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← Cost: 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  35 M francs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  (</a:t>
            </a:r>
            <a:r>
              <a:rPr lang="fr-FR" dirty="0"/>
              <a:t>~ €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18,4 M)</a:t>
            </a:r>
          </a:p>
          <a:p>
            <a:endParaRPr lang="fr-FR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fr-FR" altLang="ko-KR" dirty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fr-FR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fr-FR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FR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</a:p>
          <a:p>
            <a:pPr algn="r"/>
            <a:r>
              <a:rPr lang="fr-FR" altLang="ko-KR" dirty="0">
                <a:latin typeface="Calibri" panose="020F0502020204030204" pitchFamily="34" charset="0"/>
                <a:cs typeface="Calibri" panose="020F0502020204030204" pitchFamily="34" charset="0"/>
              </a:rPr>
              <a:t>2 injuries →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8893" y="325884"/>
            <a:ext cx="35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Risk of Failure in Bridge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59866" t="29826" r="8914" b="35817"/>
          <a:stretch/>
        </p:blipFill>
        <p:spPr>
          <a:xfrm>
            <a:off x="436819" y="4249047"/>
            <a:ext cx="3087772" cy="1910397"/>
          </a:xfrm>
          <a:prstGeom prst="rect">
            <a:avLst/>
          </a:prstGeom>
        </p:spPr>
      </p:pic>
      <p:pic>
        <p:nvPicPr>
          <p:cNvPr id="1028" name="Picture 4" descr="http://news.xinhuanet.com/english/2016-08/22/135622764_14718402749211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t="28771" b="9561"/>
          <a:stretch/>
        </p:blipFill>
        <p:spPr bwMode="auto">
          <a:xfrm>
            <a:off x="5458437" y="4275786"/>
            <a:ext cx="3397002" cy="18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/>
          <p:nvPr/>
        </p:nvSpPr>
        <p:spPr>
          <a:xfrm>
            <a:off x="5396339" y="6199884"/>
            <a:ext cx="3848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Xiushui</a:t>
            </a:r>
            <a:r>
              <a:rPr lang="en-US" altLang="ko-KR" sz="1600" dirty="0"/>
              <a:t> County Bridge (2016, China)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236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08580D-25FB-4BB7-B65B-39B9DD7CF6CD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638" y="1864782"/>
            <a:ext cx="65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Problem Statement</a:t>
            </a:r>
          </a:p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&amp; Model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445872" y="3809942"/>
            <a:ext cx="2352675" cy="133350"/>
            <a:chOff x="4445873" y="4097729"/>
            <a:chExt cx="2352675" cy="13335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445873" y="4219575"/>
              <a:ext cx="228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6665198" y="4097729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71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955E-BA35-4AF6-B6AC-3526322F9487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Model</a:t>
            </a: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2" y="338555"/>
            <a:ext cx="3728824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8892" y="325884"/>
            <a:ext cx="526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Problem Statement and Model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FB0F52-F3CC-4564-84B6-14FB5B4CD148}"/>
              </a:ext>
            </a:extLst>
          </p:cNvPr>
          <p:cNvGrpSpPr/>
          <p:nvPr/>
        </p:nvGrpSpPr>
        <p:grpSpPr>
          <a:xfrm>
            <a:off x="254053" y="3954718"/>
            <a:ext cx="4101781" cy="1929846"/>
            <a:chOff x="453300" y="1816167"/>
            <a:chExt cx="3547427" cy="16690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CD86D1E-85FD-4960-8E8D-D4CD0A252212}"/>
                </a:ext>
              </a:extLst>
            </p:cNvPr>
            <p:cNvSpPr/>
            <p:nvPr/>
          </p:nvSpPr>
          <p:spPr>
            <a:xfrm>
              <a:off x="1019402" y="2328576"/>
              <a:ext cx="2981325" cy="7408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형 44">
              <a:extLst>
                <a:ext uri="{FF2B5EF4-FFF2-40B4-BE49-F238E27FC236}">
                  <a16:creationId xmlns:a16="http://schemas.microsoft.com/office/drawing/2014/main" id="{E2944AC8-3A39-40F3-AC3C-7290ECAEFB91}"/>
                </a:ext>
              </a:extLst>
            </p:cNvPr>
            <p:cNvSpPr/>
            <p:nvPr/>
          </p:nvSpPr>
          <p:spPr>
            <a:xfrm rot="5400000">
              <a:off x="1245621" y="2423827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원형 45">
              <a:extLst>
                <a:ext uri="{FF2B5EF4-FFF2-40B4-BE49-F238E27FC236}">
                  <a16:creationId xmlns:a16="http://schemas.microsoft.com/office/drawing/2014/main" id="{DF8E9C97-9FA0-4E7D-9CCE-FF06C1605C03}"/>
                </a:ext>
              </a:extLst>
            </p:cNvPr>
            <p:cNvSpPr/>
            <p:nvPr/>
          </p:nvSpPr>
          <p:spPr>
            <a:xfrm rot="5400000">
              <a:off x="2886301" y="2439306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D112705-0787-434A-8ACD-957A95E2E475}"/>
                </a:ext>
              </a:extLst>
            </p:cNvPr>
            <p:cNvSpPr/>
            <p:nvPr/>
          </p:nvSpPr>
          <p:spPr>
            <a:xfrm>
              <a:off x="1245621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347695-5FC3-4B4C-9520-5F020AA91088}"/>
                </a:ext>
              </a:extLst>
            </p:cNvPr>
            <p:cNvSpPr/>
            <p:nvPr/>
          </p:nvSpPr>
          <p:spPr>
            <a:xfrm>
              <a:off x="2886302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FEBD3C4-C8F0-4DEC-BE5C-A9F98F9818B3}"/>
                </a:ext>
              </a:extLst>
            </p:cNvPr>
            <p:cNvCxnSpPr/>
            <p:nvPr/>
          </p:nvCxnSpPr>
          <p:spPr>
            <a:xfrm flipH="1">
              <a:off x="1015236" y="3154839"/>
              <a:ext cx="23038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481EE6-5AB3-4768-9DF6-00FD905AAB4C}"/>
                    </a:ext>
                  </a:extLst>
                </p:cNvPr>
                <p:cNvSpPr txBox="1"/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481EE6-5AB3-4768-9DF6-00FD905AA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2297A96-A369-4752-B1CA-8C35306AA941}"/>
                </a:ext>
              </a:extLst>
            </p:cNvPr>
            <p:cNvCxnSpPr/>
            <p:nvPr/>
          </p:nvCxnSpPr>
          <p:spPr>
            <a:xfrm flipH="1">
              <a:off x="1269982" y="3154839"/>
              <a:ext cx="4571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228B0A-A40A-4985-8E0F-01D0CC0AFC31}"/>
                    </a:ext>
                  </a:extLst>
                </p:cNvPr>
                <p:cNvSpPr txBox="1"/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228B0A-A40A-4985-8E0F-01D0CC0AF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04CDA-FCE4-44C4-9BD9-3AE6B4D590FA}"/>
                    </a:ext>
                  </a:extLst>
                </p:cNvPr>
                <p:cNvSpPr txBox="1"/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04CDA-FCE4-44C4-9BD9-3AE6B4D59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4EE98DD-700D-4361-AC4D-B748D8153C53}"/>
                </a:ext>
              </a:extLst>
            </p:cNvPr>
            <p:cNvCxnSpPr/>
            <p:nvPr/>
          </p:nvCxnSpPr>
          <p:spPr>
            <a:xfrm>
              <a:off x="2260665" y="2879465"/>
              <a:ext cx="0" cy="18598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0A91D3F-764B-4807-8F32-E1C87DF4CE3A}"/>
                </a:ext>
              </a:extLst>
            </p:cNvPr>
            <p:cNvCxnSpPr/>
            <p:nvPr/>
          </p:nvCxnSpPr>
          <p:spPr>
            <a:xfrm>
              <a:off x="881157" y="2327015"/>
              <a:ext cx="0" cy="73843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918AFDA-E328-4335-A41B-44D5C11B0321}"/>
                    </a:ext>
                  </a:extLst>
                </p:cNvPr>
                <p:cNvSpPr txBox="1"/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918AFDA-E328-4335-A41B-44D5C11B0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669B94A-8BC3-4CA0-9005-DECCD7CE33A5}"/>
                </a:ext>
              </a:extLst>
            </p:cNvPr>
            <p:cNvCxnSpPr/>
            <p:nvPr/>
          </p:nvCxnSpPr>
          <p:spPr>
            <a:xfrm flipH="1">
              <a:off x="1015263" y="2135584"/>
              <a:ext cx="29854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FDCE2C-60E6-405B-B0AF-25EF1D4F9AD6}"/>
                </a:ext>
              </a:extLst>
            </p:cNvPr>
            <p:cNvSpPr txBox="1"/>
            <p:nvPr/>
          </p:nvSpPr>
          <p:spPr>
            <a:xfrm>
              <a:off x="2380311" y="1816167"/>
              <a:ext cx="255368" cy="31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</p:grpSp>
      <p:pic>
        <p:nvPicPr>
          <p:cNvPr id="1026" name="Picture 2" descr="stonebridge1.jpg (600×450)">
            <a:extLst>
              <a:ext uri="{FF2B5EF4-FFF2-40B4-BE49-F238E27FC236}">
                <a16:creationId xmlns:a16="http://schemas.microsoft.com/office/drawing/2014/main" id="{7EBEC26B-6BCF-4216-ABF2-96C2815E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75" y="985256"/>
            <a:ext cx="3447215" cy="2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도형 28">
            <a:extLst>
              <a:ext uri="{FF2B5EF4-FFF2-40B4-BE49-F238E27FC236}">
                <a16:creationId xmlns:a16="http://schemas.microsoft.com/office/drawing/2014/main" id="{62FB0A80-5FDF-4493-A69E-B8EBBDCB1B61}"/>
              </a:ext>
            </a:extLst>
          </p:cNvPr>
          <p:cNvSpPr/>
          <p:nvPr/>
        </p:nvSpPr>
        <p:spPr>
          <a:xfrm rot="5094255" flipV="1">
            <a:off x="1105396" y="2549894"/>
            <a:ext cx="1509656" cy="1546257"/>
          </a:xfrm>
          <a:prstGeom prst="swooshArrow">
            <a:avLst>
              <a:gd name="adj1" fmla="val 25000"/>
              <a:gd name="adj2" fmla="val 32808"/>
            </a:avLst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9940BB-EF21-468C-9F20-FC23289BDE4B}"/>
              </a:ext>
            </a:extLst>
          </p:cNvPr>
          <p:cNvGrpSpPr/>
          <p:nvPr/>
        </p:nvGrpSpPr>
        <p:grpSpPr>
          <a:xfrm>
            <a:off x="4480792" y="4099838"/>
            <a:ext cx="4340862" cy="2043683"/>
            <a:chOff x="0" y="0"/>
            <a:chExt cx="4340992" cy="20440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2686C56E-2945-45FD-84A8-4573D51958E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729291" cy="573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ko-KR" sz="2400" b="1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ko-KR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굴림" panose="020B0600000101010101" pitchFamily="50" charset="-12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minimize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sz="24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𝑨𝒓𝒆𝒂</m:t>
                            </m:r>
                            <m:d>
                              <m:dPr>
                                <m:ctrlPr>
                                  <a:rPr lang="ko-KR" sz="24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mc:Choice>
          <mc:Fallback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2686C56E-2945-45FD-84A8-4573D5195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2729291" cy="573660"/>
                </a:xfrm>
                <a:prstGeom prst="rect">
                  <a:avLst/>
                </a:prstGeom>
                <a:blipFill>
                  <a:blip r:embed="rId8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24">
                  <a:extLst>
                    <a:ext uri="{FF2B5EF4-FFF2-40B4-BE49-F238E27FC236}">
                      <a16:creationId xmlns:a16="http://schemas.microsoft.com/office/drawing/2014/main" id="{313FC573-FDE8-4794-8B1E-9BB2FD89DB40}"/>
                    </a:ext>
                  </a:extLst>
                </p:cNvPr>
                <p:cNvSpPr txBox="1"/>
                <p:nvPr/>
              </p:nvSpPr>
              <p:spPr>
                <a:xfrm>
                  <a:off x="284587" y="577362"/>
                  <a:ext cx="4056405" cy="1466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  <a:cs typeface="굴림" panose="020B0600000101010101" pitchFamily="50" charset="-127"/>
                    </a:rPr>
                    <a:t>Subject to 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  <a:p>
                  <a:pPr marL="342900" lvl="0" indent="-342900" algn="l" latinLnBrk="1">
                    <a:lnSpc>
                      <a:spcPct val="107000"/>
                    </a:lnSpc>
                    <a:spcAft>
                      <a:spcPts val="0"/>
                    </a:spcAft>
                    <a:buFont typeface="굴림" panose="020B0600000101010101" pitchFamily="50" charset="-127"/>
                    <a:buChar char="-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ko-KR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𝑓𝑟𝑎𝑐𝑡𝑢𝑟𝑒</m:t>
                              </m:r>
                            </m:sub>
                          </m:sSub>
                        </m:e>
                      </m:d>
                      <m:r>
                        <a:rPr lang="en-US" sz="14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4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endParaRPr lang="ko-KR" sz="1000" kern="100" dirty="0">
                    <a:effectLst/>
                    <a:latin typeface="맑은 고딕" panose="020B0503020000020004" pitchFamily="50" charset="-127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 algn="l" latinLnBrk="1">
                    <a:lnSpc>
                      <a:spcPct val="107000"/>
                    </a:lnSpc>
                    <a:spcAft>
                      <a:spcPts val="0"/>
                    </a:spcAft>
                    <a:buFont typeface="굴림" panose="020B0600000101010101" pitchFamily="50" charset="-127"/>
                    <a:buChar char="-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/2</m:t>
                      </m:r>
                    </m:oMath>
                  </a14:m>
                  <a:endParaRPr lang="ko-KR" sz="1000" kern="100" dirty="0">
                    <a:effectLst/>
                    <a:latin typeface="맑은 고딕" panose="020B0503020000020004" pitchFamily="50" charset="-127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 algn="l" latinLnBrk="1">
                    <a:lnSpc>
                      <a:spcPct val="107000"/>
                    </a:lnSpc>
                    <a:spcAft>
                      <a:spcPts val="0"/>
                    </a:spcAft>
                    <a:buFont typeface="굴림" panose="020B0600000101010101" pitchFamily="50" charset="-127"/>
                    <a:buChar char="-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ko-KR" sz="1000" kern="100" dirty="0">
                    <a:effectLst/>
                    <a:latin typeface="맑은 고딕" panose="020B0503020000020004" pitchFamily="50" charset="-127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atinLnBrk="1">
                    <a:spcAft>
                      <a:spcPts val="0"/>
                    </a:spcAft>
                  </a:pP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  <a:cs typeface="굴림" panose="020B0600000101010101" pitchFamily="50" charset="-127"/>
                    </a:rPr>
                    <a:t>Where 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  <a:p>
                  <a:pPr latinLnBrk="1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𝑙𝑏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ko-KR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𝑢𝑏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𝑥</m:t>
                      </m:r>
                    </m:oMath>
                  </a14:m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  <a:cs typeface="굴림" panose="020B0600000101010101" pitchFamily="50" charset="-127"/>
                    </a:rPr>
                    <a:t> is design variable vector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7" name="TextBox 24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xmlns:a14="http://schemas.microsoft.com/office/drawing/2010/main" id="{E68E54FA-811E-43B1-A949-9E2BF00DC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87" y="577362"/>
                  <a:ext cx="4056405" cy="14666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51" t="-417" b="-3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829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B8B0-B842-4204-850A-2B95EC7E03E3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Model</a:t>
            </a: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1" y="338555"/>
            <a:ext cx="2524123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8893" y="325884"/>
            <a:ext cx="35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395549"/>
                  </p:ext>
                </p:extLst>
              </p:nvPr>
            </p:nvGraphicFramePr>
            <p:xfrm>
              <a:off x="235131" y="881091"/>
              <a:ext cx="7921336" cy="4395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6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953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44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239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6415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Random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Variable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Mean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Standard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Deviation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Distribution Type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Lower Design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Bound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Upper Design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Bound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80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x1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x2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x3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2.25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x4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 [GPa]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[kg/m</a:t>
                          </a:r>
                          <a:r>
                            <a:rPr lang="en-US" altLang="ko-KR" b="1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1800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2200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 [kPa]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Poisson ratio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0.15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Length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100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4095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Thickness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12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395549"/>
                  </p:ext>
                </p:extLst>
              </p:nvPr>
            </p:nvGraphicFramePr>
            <p:xfrm>
              <a:off x="235131" y="881091"/>
              <a:ext cx="7921336" cy="4395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610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8953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11442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13239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166415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Random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Variable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Mean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Standard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Deviation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Distribution Type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Lower Design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Bound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Upper Design</a:t>
                          </a:r>
                          <a:r>
                            <a:rPr lang="en-US" altLang="ko-KR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Bound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980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x1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x2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x3 [m]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2.25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x4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 [</a:t>
                          </a:r>
                          <a:r>
                            <a:rPr lang="en-US" altLang="ko-KR" b="1" baseline="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GPa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5" t="-691803" r="-44066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1800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2200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 [kPa]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normal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Poisson ratio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Length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</a:t>
                          </a:r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34095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Thickness [m]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Deterministic: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FB0F52-F3CC-4564-84B6-14FB5B4CD148}"/>
              </a:ext>
            </a:extLst>
          </p:cNvPr>
          <p:cNvGrpSpPr/>
          <p:nvPr/>
        </p:nvGrpSpPr>
        <p:grpSpPr>
          <a:xfrm>
            <a:off x="4605736" y="4311580"/>
            <a:ext cx="4101781" cy="1929846"/>
            <a:chOff x="453300" y="1816167"/>
            <a:chExt cx="3547427" cy="166902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D86D1E-85FD-4960-8E8D-D4CD0A252212}"/>
                </a:ext>
              </a:extLst>
            </p:cNvPr>
            <p:cNvSpPr/>
            <p:nvPr/>
          </p:nvSpPr>
          <p:spPr>
            <a:xfrm>
              <a:off x="1019402" y="2328576"/>
              <a:ext cx="2981325" cy="7408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형 44">
              <a:extLst>
                <a:ext uri="{FF2B5EF4-FFF2-40B4-BE49-F238E27FC236}">
                  <a16:creationId xmlns:a16="http://schemas.microsoft.com/office/drawing/2014/main" id="{E2944AC8-3A39-40F3-AC3C-7290ECAEFB91}"/>
                </a:ext>
              </a:extLst>
            </p:cNvPr>
            <p:cNvSpPr/>
            <p:nvPr/>
          </p:nvSpPr>
          <p:spPr>
            <a:xfrm rot="5400000">
              <a:off x="1245621" y="2423827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원형 45">
              <a:extLst>
                <a:ext uri="{FF2B5EF4-FFF2-40B4-BE49-F238E27FC236}">
                  <a16:creationId xmlns:a16="http://schemas.microsoft.com/office/drawing/2014/main" id="{DF8E9C97-9FA0-4E7D-9CCE-FF06C1605C03}"/>
                </a:ext>
              </a:extLst>
            </p:cNvPr>
            <p:cNvSpPr/>
            <p:nvPr/>
          </p:nvSpPr>
          <p:spPr>
            <a:xfrm rot="5400000">
              <a:off x="2886301" y="2439306"/>
              <a:ext cx="914400" cy="914400"/>
            </a:xfrm>
            <a:prstGeom prst="pie">
              <a:avLst>
                <a:gd name="adj1" fmla="val 5398817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D112705-0787-434A-8ACD-957A95E2E475}"/>
                </a:ext>
              </a:extLst>
            </p:cNvPr>
            <p:cNvSpPr/>
            <p:nvPr/>
          </p:nvSpPr>
          <p:spPr>
            <a:xfrm>
              <a:off x="1245621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347695-5FC3-4B4C-9520-5F020AA91088}"/>
                </a:ext>
              </a:extLst>
            </p:cNvPr>
            <p:cNvSpPr/>
            <p:nvPr/>
          </p:nvSpPr>
          <p:spPr>
            <a:xfrm>
              <a:off x="2886302" y="2879465"/>
              <a:ext cx="914400" cy="189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FEBD3C4-C8F0-4DEC-BE5C-A9F98F9818B3}"/>
                </a:ext>
              </a:extLst>
            </p:cNvPr>
            <p:cNvCxnSpPr/>
            <p:nvPr/>
          </p:nvCxnSpPr>
          <p:spPr>
            <a:xfrm flipH="1">
              <a:off x="1015236" y="3154839"/>
              <a:ext cx="23038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481EE6-5AB3-4768-9DF6-00FD905AAB4C}"/>
                    </a:ext>
                  </a:extLst>
                </p:cNvPr>
                <p:cNvSpPr txBox="1"/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481EE6-5AB3-4768-9DF6-00FD905AA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26" y="310065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2297A96-A369-4752-B1CA-8C35306AA941}"/>
                </a:ext>
              </a:extLst>
            </p:cNvPr>
            <p:cNvCxnSpPr/>
            <p:nvPr/>
          </p:nvCxnSpPr>
          <p:spPr>
            <a:xfrm flipH="1">
              <a:off x="1269982" y="3154839"/>
              <a:ext cx="4571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D228B0A-A40A-4985-8E0F-01D0CC0AFC31}"/>
                    </a:ext>
                  </a:extLst>
                </p:cNvPr>
                <p:cNvSpPr txBox="1"/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228B0A-A40A-4985-8E0F-01D0CC0AF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53" y="3115863"/>
                  <a:ext cx="4660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804CDA-FCE4-44C4-9BD9-3AE6B4D590FA}"/>
                    </a:ext>
                  </a:extLst>
                </p:cNvPr>
                <p:cNvSpPr txBox="1"/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04CDA-FCE4-44C4-9BD9-3AE6B4D59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186" y="2742812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4EE98DD-700D-4361-AC4D-B748D8153C53}"/>
                </a:ext>
              </a:extLst>
            </p:cNvPr>
            <p:cNvCxnSpPr/>
            <p:nvPr/>
          </p:nvCxnSpPr>
          <p:spPr>
            <a:xfrm>
              <a:off x="2260665" y="2879465"/>
              <a:ext cx="0" cy="18598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0A91D3F-764B-4807-8F32-E1C87DF4CE3A}"/>
                </a:ext>
              </a:extLst>
            </p:cNvPr>
            <p:cNvCxnSpPr/>
            <p:nvPr/>
          </p:nvCxnSpPr>
          <p:spPr>
            <a:xfrm>
              <a:off x="881157" y="2327015"/>
              <a:ext cx="0" cy="73843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18AFDA-E328-4335-A41B-44D5C11B0321}"/>
                    </a:ext>
                  </a:extLst>
                </p:cNvPr>
                <p:cNvSpPr txBox="1"/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918AFDA-E328-4335-A41B-44D5C11B0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00" y="2456083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669B94A-8BC3-4CA0-9005-DECCD7CE33A5}"/>
                </a:ext>
              </a:extLst>
            </p:cNvPr>
            <p:cNvCxnSpPr/>
            <p:nvPr/>
          </p:nvCxnSpPr>
          <p:spPr>
            <a:xfrm flipH="1">
              <a:off x="1015263" y="2135584"/>
              <a:ext cx="29854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FDCE2C-60E6-405B-B0AF-25EF1D4F9AD6}"/>
                </a:ext>
              </a:extLst>
            </p:cNvPr>
            <p:cNvSpPr txBox="1"/>
            <p:nvPr/>
          </p:nvSpPr>
          <p:spPr>
            <a:xfrm>
              <a:off x="2380311" y="1816167"/>
              <a:ext cx="255368" cy="31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196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05279" y="841361"/>
            <a:ext cx="8410635" cy="2700000"/>
            <a:chOff x="505279" y="841361"/>
            <a:chExt cx="8410635" cy="270000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6"/>
            <a:stretch/>
          </p:blipFill>
          <p:spPr>
            <a:xfrm>
              <a:off x="505279" y="841361"/>
              <a:ext cx="3572947" cy="2700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7"/>
            <a:stretch/>
          </p:blipFill>
          <p:spPr>
            <a:xfrm>
              <a:off x="4829907" y="841361"/>
              <a:ext cx="4086007" cy="2700000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 rot="16200000">
              <a:off x="4204693" y="1595602"/>
              <a:ext cx="477849" cy="678233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611724"/>
            <a:ext cx="9144000" cy="2462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0CAD-ABE5-4C62-98C5-74D81E801411}" type="datetime1">
              <a:rPr lang="ko-KR" altLang="en-US" smtClean="0">
                <a:solidFill>
                  <a:schemeClr val="bg1"/>
                </a:solidFill>
              </a:rPr>
              <a:t>2017-12-10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Seoul National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>
                <a:solidFill>
                  <a:schemeClr val="bg1"/>
                </a:solidFill>
              </a:rPr>
              <a:pPr/>
              <a:t>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6754" y="1"/>
            <a:ext cx="78377" cy="269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942" y="1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92" y="331521"/>
            <a:ext cx="35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Reviewing the Project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1" y="338555"/>
            <a:ext cx="4216400" cy="356661"/>
          </a:xfrm>
          <a:prstGeom prst="snip1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70870" y="3381352"/>
            <a:ext cx="42841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Mesh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Mesh Size: about 1 [m]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DoF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: 8076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Analysis Time:  3 [sec]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 fixed constraints:                  	  both sides &amp; three bottom edges.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8893" y="325884"/>
            <a:ext cx="48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-윤고딕350" panose="02030504000101010101" pitchFamily="18" charset="-127"/>
                <a:cs typeface="Times New Roman" panose="02020603050405020304" pitchFamily="18" charset="0"/>
              </a:rPr>
              <a:t>COMSOL Convergence Test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38893" y="2993038"/>
            <a:ext cx="3891807" cy="3097802"/>
            <a:chOff x="1905333" y="1429000"/>
            <a:chExt cx="5333333" cy="400000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9000"/>
              <a:ext cx="5333333" cy="400000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049147" y="1977081"/>
              <a:ext cx="376366" cy="62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2687277" y="4645813"/>
              <a:ext cx="40265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77125" y="4199701"/>
              <a:ext cx="6944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finer</a:t>
              </a:r>
              <a:endParaRPr lang="ko-KR" alt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73609" y="4199701"/>
              <a:ext cx="98001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coarser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422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Seoul National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0121C4-2F20-45DC-A769-92A636102C5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638" y="1864782"/>
            <a:ext cx="65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YDIYGo520" panose="02030504000101010101" pitchFamily="18" charset="-127"/>
                <a:ea typeface="YDIYGo520" panose="02030504000101010101" pitchFamily="18" charset="-127"/>
              </a:rPr>
              <a:t>Design Optimization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445872" y="3809942"/>
            <a:ext cx="2352675" cy="133350"/>
            <a:chOff x="4445873" y="4097729"/>
            <a:chExt cx="2352675" cy="1333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445873" y="4219575"/>
              <a:ext cx="228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6665198" y="4097729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날짜 개체 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497968-56C9-42C8-B13F-C207F4FCA34A}" type="datetime1">
              <a:rPr lang="ko-KR" altLang="en-US" smtClean="0"/>
              <a:t>2017-12-10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37014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9007</TotalTime>
  <Words>1005</Words>
  <Application>Microsoft Office PowerPoint</Application>
  <PresentationFormat>화면 슬라이드 쇼(4:3)</PresentationFormat>
  <Paragraphs>434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8" baseType="lpstr">
      <vt:lpstr>HelveticaNeue Condensed</vt:lpstr>
      <vt:lpstr>HelveticaNeue MediumCond</vt:lpstr>
      <vt:lpstr>YDIYGo520</vt:lpstr>
      <vt:lpstr>YDIYGo540</vt:lpstr>
      <vt:lpstr>YDIYGo550</vt:lpstr>
      <vt:lpstr>굴림</vt:lpstr>
      <vt:lpstr>나눔고딕 Light</vt:lpstr>
      <vt:lpstr>맑은 고딕</vt:lpstr>
      <vt:lpstr>-윤고딕340</vt:lpstr>
      <vt:lpstr>-윤고딕350</vt:lpstr>
      <vt:lpstr>Arial</vt:lpstr>
      <vt:lpstr>Calibri</vt:lpstr>
      <vt:lpstr>Cambria Math</vt:lpstr>
      <vt:lpstr>Consolas</vt:lpstr>
      <vt:lpstr>Times New Roman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SHRM-이미연</dc:creator>
  <cp:lastModifiedBy> </cp:lastModifiedBy>
  <cp:revision>461</cp:revision>
  <cp:lastPrinted>2016-11-23T01:18:15Z</cp:lastPrinted>
  <dcterms:created xsi:type="dcterms:W3CDTF">2016-10-17T01:45:25Z</dcterms:created>
  <dcterms:modified xsi:type="dcterms:W3CDTF">2017-12-10T03:13:52Z</dcterms:modified>
</cp:coreProperties>
</file>